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88" r:id="rId2"/>
    <p:sldId id="289" r:id="rId3"/>
    <p:sldId id="290" r:id="rId4"/>
    <p:sldId id="270" r:id="rId5"/>
    <p:sldId id="271" r:id="rId6"/>
    <p:sldId id="275" r:id="rId7"/>
    <p:sldId id="272" r:id="rId8"/>
    <p:sldId id="276" r:id="rId9"/>
    <p:sldId id="274" r:id="rId10"/>
    <p:sldId id="277" r:id="rId11"/>
    <p:sldId id="278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Montserrat" panose="00000500000000000000" pitchFamily="2" charset="-52"/>
      <p:regular r:id="rId20"/>
      <p:bold r:id="rId21"/>
      <p:italic r:id="rId22"/>
      <p:boldItalic r:id="rId23"/>
    </p:embeddedFont>
    <p:embeddedFont>
      <p:font typeface="Montserrat ExtraBold" panose="00000900000000000000" pitchFamily="2" charset="-52"/>
      <p:bold r:id="rId24"/>
      <p:boldItalic r:id="rId25"/>
    </p:embeddedFont>
    <p:embeddedFont>
      <p:font typeface="Montserrat SemiBold" panose="00000700000000000000" pitchFamily="2" charset="-52"/>
      <p:bold r:id="rId26"/>
      <p:boldItalic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57" userDrawn="1">
          <p15:clr>
            <a:srgbClr val="A4A3A4"/>
          </p15:clr>
        </p15:guide>
        <p15:guide id="4" pos="7423" userDrawn="1">
          <p15:clr>
            <a:srgbClr val="A4A3A4"/>
          </p15:clr>
        </p15:guide>
        <p15:guide id="5" orient="horz" pos="232" userDrawn="1">
          <p15:clr>
            <a:srgbClr val="A4A3A4"/>
          </p15:clr>
        </p15:guide>
        <p15:guide id="6" orient="horz" pos="40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EB57"/>
    <a:srgbClr val="03C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936" y="76"/>
      </p:cViewPr>
      <p:guideLst>
        <p:guide orient="horz" pos="2160"/>
        <p:guide pos="3840"/>
        <p:guide pos="257"/>
        <p:guide pos="7423"/>
        <p:guide orient="horz" pos="232"/>
        <p:guide orient="horz" pos="40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ергей Щербаков" userId="612a21a50ab74c0a" providerId="LiveId" clId="{466D6D4C-D377-4011-B8B0-A0BAFE640497}"/>
    <pc:docChg chg="undo custSel addSld delSld modSld">
      <pc:chgData name="Сергей Щербаков" userId="612a21a50ab74c0a" providerId="LiveId" clId="{466D6D4C-D377-4011-B8B0-A0BAFE640497}" dt="2023-09-29T08:25:48.883" v="142" actId="47"/>
      <pc:docMkLst>
        <pc:docMk/>
      </pc:docMkLst>
      <pc:sldChg chg="modSp mod">
        <pc:chgData name="Сергей Щербаков" userId="612a21a50ab74c0a" providerId="LiveId" clId="{466D6D4C-D377-4011-B8B0-A0BAFE640497}" dt="2023-09-29T08:21:37.131" v="95" actId="20577"/>
        <pc:sldMkLst>
          <pc:docMk/>
          <pc:sldMk cId="1926292968" sldId="270"/>
        </pc:sldMkLst>
        <pc:spChg chg="mod">
          <ac:chgData name="Сергей Щербаков" userId="612a21a50ab74c0a" providerId="LiveId" clId="{466D6D4C-D377-4011-B8B0-A0BAFE640497}" dt="2023-09-29T08:21:37.131" v="95" actId="20577"/>
          <ac:spMkLst>
            <pc:docMk/>
            <pc:sldMk cId="1926292968" sldId="270"/>
            <ac:spMk id="5" creationId="{25CF74E7-B1B1-44BF-9C04-B6D21B4256D0}"/>
          </ac:spMkLst>
        </pc:spChg>
        <pc:spChg chg="mod">
          <ac:chgData name="Сергей Щербаков" userId="612a21a50ab74c0a" providerId="LiveId" clId="{466D6D4C-D377-4011-B8B0-A0BAFE640497}" dt="2023-09-29T08:21:22.448" v="90"/>
          <ac:spMkLst>
            <pc:docMk/>
            <pc:sldMk cId="1926292968" sldId="270"/>
            <ac:spMk id="6" creationId="{F798B490-9AA3-4765-A5B7-F56BF4C01E00}"/>
          </ac:spMkLst>
        </pc:spChg>
      </pc:sldChg>
      <pc:sldChg chg="modSp mod">
        <pc:chgData name="Сергей Щербаков" userId="612a21a50ab74c0a" providerId="LiveId" clId="{466D6D4C-D377-4011-B8B0-A0BAFE640497}" dt="2023-09-29T08:22:06.907" v="99"/>
        <pc:sldMkLst>
          <pc:docMk/>
          <pc:sldMk cId="1007860422" sldId="271"/>
        </pc:sldMkLst>
        <pc:spChg chg="mod">
          <ac:chgData name="Сергей Щербаков" userId="612a21a50ab74c0a" providerId="LiveId" clId="{466D6D4C-D377-4011-B8B0-A0BAFE640497}" dt="2023-09-29T08:22:06.907" v="99"/>
          <ac:spMkLst>
            <pc:docMk/>
            <pc:sldMk cId="1007860422" sldId="271"/>
            <ac:spMk id="9" creationId="{02E786E3-CB01-41CD-9870-A0C5306A6C6C}"/>
          </ac:spMkLst>
        </pc:spChg>
      </pc:sldChg>
      <pc:sldChg chg="modSp mod">
        <pc:chgData name="Сергей Щербаков" userId="612a21a50ab74c0a" providerId="LiveId" clId="{466D6D4C-D377-4011-B8B0-A0BAFE640497}" dt="2023-09-29T08:24:14.055" v="124"/>
        <pc:sldMkLst>
          <pc:docMk/>
          <pc:sldMk cId="1921933431" sldId="272"/>
        </pc:sldMkLst>
        <pc:spChg chg="mod">
          <ac:chgData name="Сергей Щербаков" userId="612a21a50ab74c0a" providerId="LiveId" clId="{466D6D4C-D377-4011-B8B0-A0BAFE640497}" dt="2023-09-29T08:24:14.055" v="124"/>
          <ac:spMkLst>
            <pc:docMk/>
            <pc:sldMk cId="1921933431" sldId="272"/>
            <ac:spMk id="9" creationId="{02E786E3-CB01-41CD-9870-A0C5306A6C6C}"/>
          </ac:spMkLst>
        </pc:spChg>
      </pc:sldChg>
      <pc:sldChg chg="modSp mod">
        <pc:chgData name="Сергей Щербаков" userId="612a21a50ab74c0a" providerId="LiveId" clId="{466D6D4C-D377-4011-B8B0-A0BAFE640497}" dt="2023-09-29T08:25:27.225" v="140"/>
        <pc:sldMkLst>
          <pc:docMk/>
          <pc:sldMk cId="3383782924" sldId="274"/>
        </pc:sldMkLst>
        <pc:spChg chg="mod">
          <ac:chgData name="Сергей Щербаков" userId="612a21a50ab74c0a" providerId="LiveId" clId="{466D6D4C-D377-4011-B8B0-A0BAFE640497}" dt="2023-09-29T08:25:27.225" v="140"/>
          <ac:spMkLst>
            <pc:docMk/>
            <pc:sldMk cId="3383782924" sldId="274"/>
            <ac:spMk id="9" creationId="{02E786E3-CB01-41CD-9870-A0C5306A6C6C}"/>
          </ac:spMkLst>
        </pc:spChg>
      </pc:sldChg>
      <pc:sldChg chg="delSp modSp mod">
        <pc:chgData name="Сергей Щербаков" userId="612a21a50ab74c0a" providerId="LiveId" clId="{466D6D4C-D377-4011-B8B0-A0BAFE640497}" dt="2023-09-29T08:23:12.546" v="120" actId="1076"/>
        <pc:sldMkLst>
          <pc:docMk/>
          <pc:sldMk cId="3228927866" sldId="275"/>
        </pc:sldMkLst>
        <pc:spChg chg="del">
          <ac:chgData name="Сергей Щербаков" userId="612a21a50ab74c0a" providerId="LiveId" clId="{466D6D4C-D377-4011-B8B0-A0BAFE640497}" dt="2023-09-29T08:23:10.245" v="119" actId="478"/>
          <ac:spMkLst>
            <pc:docMk/>
            <pc:sldMk cId="3228927866" sldId="275"/>
            <ac:spMk id="3" creationId="{17B95A9F-2B64-4BA0-8F5D-707DA5EAC0D6}"/>
          </ac:spMkLst>
        </pc:spChg>
        <pc:spChg chg="mod">
          <ac:chgData name="Сергей Щербаков" userId="612a21a50ab74c0a" providerId="LiveId" clId="{466D6D4C-D377-4011-B8B0-A0BAFE640497}" dt="2023-09-29T08:22:59.244" v="114" actId="27636"/>
          <ac:spMkLst>
            <pc:docMk/>
            <pc:sldMk cId="3228927866" sldId="275"/>
            <ac:spMk id="6" creationId="{F798B490-9AA3-4765-A5B7-F56BF4C01E00}"/>
          </ac:spMkLst>
        </pc:spChg>
        <pc:spChg chg="mod">
          <ac:chgData name="Сергей Щербаков" userId="612a21a50ab74c0a" providerId="LiveId" clId="{466D6D4C-D377-4011-B8B0-A0BAFE640497}" dt="2023-09-29T08:23:12.546" v="120" actId="1076"/>
          <ac:spMkLst>
            <pc:docMk/>
            <pc:sldMk cId="3228927866" sldId="275"/>
            <ac:spMk id="9" creationId="{02E786E3-CB01-41CD-9870-A0C5306A6C6C}"/>
          </ac:spMkLst>
        </pc:spChg>
      </pc:sldChg>
      <pc:sldChg chg="modSp add del mod">
        <pc:chgData name="Сергей Щербаков" userId="612a21a50ab74c0a" providerId="LiveId" clId="{466D6D4C-D377-4011-B8B0-A0BAFE640497}" dt="2023-09-29T08:24:53.075" v="136" actId="1076"/>
        <pc:sldMkLst>
          <pc:docMk/>
          <pc:sldMk cId="3166701789" sldId="276"/>
        </pc:sldMkLst>
        <pc:spChg chg="mod">
          <ac:chgData name="Сергей Щербаков" userId="612a21a50ab74c0a" providerId="LiveId" clId="{466D6D4C-D377-4011-B8B0-A0BAFE640497}" dt="2023-09-29T08:24:53.075" v="136" actId="1076"/>
          <ac:spMkLst>
            <pc:docMk/>
            <pc:sldMk cId="3166701789" sldId="276"/>
            <ac:spMk id="9" creationId="{02E786E3-CB01-41CD-9870-A0C5306A6C6C}"/>
          </ac:spMkLst>
        </pc:spChg>
      </pc:sldChg>
      <pc:sldChg chg="modSp add mod">
        <pc:chgData name="Сергей Щербаков" userId="612a21a50ab74c0a" providerId="LiveId" clId="{466D6D4C-D377-4011-B8B0-A0BAFE640497}" dt="2023-09-29T08:15:09.627" v="43" actId="20577"/>
        <pc:sldMkLst>
          <pc:docMk/>
          <pc:sldMk cId="2130565402" sldId="277"/>
        </pc:sldMkLst>
        <pc:spChg chg="mod">
          <ac:chgData name="Сергей Щербаков" userId="612a21a50ab74c0a" providerId="LiveId" clId="{466D6D4C-D377-4011-B8B0-A0BAFE640497}" dt="2023-09-29T08:15:09.627" v="43" actId="20577"/>
          <ac:spMkLst>
            <pc:docMk/>
            <pc:sldMk cId="2130565402" sldId="277"/>
            <ac:spMk id="6" creationId="{F798B490-9AA3-4765-A5B7-F56BF4C01E00}"/>
          </ac:spMkLst>
        </pc:spChg>
      </pc:sldChg>
      <pc:sldChg chg="modSp mod">
        <pc:chgData name="Сергей Щербаков" userId="612a21a50ab74c0a" providerId="LiveId" clId="{466D6D4C-D377-4011-B8B0-A0BAFE640497}" dt="2023-09-29T08:20:02.656" v="71" actId="1036"/>
        <pc:sldMkLst>
          <pc:docMk/>
          <pc:sldMk cId="3303491871" sldId="288"/>
        </pc:sldMkLst>
        <pc:spChg chg="mod">
          <ac:chgData name="Сергей Щербаков" userId="612a21a50ab74c0a" providerId="LiveId" clId="{466D6D4C-D377-4011-B8B0-A0BAFE640497}" dt="2023-09-29T08:19:36.247" v="52" actId="2711"/>
          <ac:spMkLst>
            <pc:docMk/>
            <pc:sldMk cId="3303491871" sldId="288"/>
            <ac:spMk id="5" creationId="{25CF74E7-B1B1-44BF-9C04-B6D21B4256D0}"/>
          </ac:spMkLst>
        </pc:spChg>
        <pc:spChg chg="mod">
          <ac:chgData name="Сергей Щербаков" userId="612a21a50ab74c0a" providerId="LiveId" clId="{466D6D4C-D377-4011-B8B0-A0BAFE640497}" dt="2023-09-29T08:20:02.656" v="71" actId="1036"/>
          <ac:spMkLst>
            <pc:docMk/>
            <pc:sldMk cId="3303491871" sldId="288"/>
            <ac:spMk id="8" creationId="{02C0B416-47B7-471F-9B73-12AEC06F6FCE}"/>
          </ac:spMkLst>
        </pc:spChg>
      </pc:sldChg>
      <pc:sldChg chg="delSp modSp mod">
        <pc:chgData name="Сергей Щербаков" userId="612a21a50ab74c0a" providerId="LiveId" clId="{466D6D4C-D377-4011-B8B0-A0BAFE640497}" dt="2023-09-29T08:21:05.214" v="86" actId="20577"/>
        <pc:sldMkLst>
          <pc:docMk/>
          <pc:sldMk cId="5888036" sldId="290"/>
        </pc:sldMkLst>
        <pc:spChg chg="mod">
          <ac:chgData name="Сергей Щербаков" userId="612a21a50ab74c0a" providerId="LiveId" clId="{466D6D4C-D377-4011-B8B0-A0BAFE640497}" dt="2023-09-29T08:21:05.214" v="86" actId="20577"/>
          <ac:spMkLst>
            <pc:docMk/>
            <pc:sldMk cId="5888036" sldId="290"/>
            <ac:spMk id="5" creationId="{25CF74E7-B1B1-44BF-9C04-B6D21B4256D0}"/>
          </ac:spMkLst>
        </pc:spChg>
        <pc:spChg chg="mod">
          <ac:chgData name="Сергей Щербаков" userId="612a21a50ab74c0a" providerId="LiveId" clId="{466D6D4C-D377-4011-B8B0-A0BAFE640497}" dt="2023-09-29T08:20:41.069" v="76"/>
          <ac:spMkLst>
            <pc:docMk/>
            <pc:sldMk cId="5888036" sldId="290"/>
            <ac:spMk id="6" creationId="{F798B490-9AA3-4765-A5B7-F56BF4C01E00}"/>
          </ac:spMkLst>
        </pc:spChg>
        <pc:spChg chg="del">
          <ac:chgData name="Сергей Щербаков" userId="612a21a50ab74c0a" providerId="LiveId" clId="{466D6D4C-D377-4011-B8B0-A0BAFE640497}" dt="2023-09-29T08:20:54.947" v="80" actId="478"/>
          <ac:spMkLst>
            <pc:docMk/>
            <pc:sldMk cId="5888036" sldId="290"/>
            <ac:spMk id="9" creationId="{DBB7AC1D-5FB2-4C0C-A512-E69DC2FA888D}"/>
          </ac:spMkLst>
        </pc:spChg>
        <pc:spChg chg="del">
          <ac:chgData name="Сергей Щербаков" userId="612a21a50ab74c0a" providerId="LiveId" clId="{466D6D4C-D377-4011-B8B0-A0BAFE640497}" dt="2023-09-29T08:20:54.947" v="80" actId="478"/>
          <ac:spMkLst>
            <pc:docMk/>
            <pc:sldMk cId="5888036" sldId="290"/>
            <ac:spMk id="10" creationId="{9404D8A5-7C62-46DD-ADD4-84A99D5C03C0}"/>
          </ac:spMkLst>
        </pc:spChg>
        <pc:spChg chg="del">
          <ac:chgData name="Сергей Щербаков" userId="612a21a50ab74c0a" providerId="LiveId" clId="{466D6D4C-D377-4011-B8B0-A0BAFE640497}" dt="2023-09-29T08:20:54.947" v="80" actId="478"/>
          <ac:spMkLst>
            <pc:docMk/>
            <pc:sldMk cId="5888036" sldId="290"/>
            <ac:spMk id="11" creationId="{6080CEE8-0C31-4CCE-8368-70B20B76D582}"/>
          </ac:spMkLst>
        </pc:spChg>
      </pc:sldChg>
    </pc:docChg>
  </pc:docChgLst>
  <pc:docChgLst>
    <pc:chgData userId="612a21a50ab74c0a" providerId="LiveId" clId="{5869B3AC-9D8E-471D-BEC5-3F33D2C4CA3A}"/>
    <pc:docChg chg="modSld">
      <pc:chgData name="" userId="612a21a50ab74c0a" providerId="LiveId" clId="{5869B3AC-9D8E-471D-BEC5-3F33D2C4CA3A}" dt="2023-10-04T09:10:30.790" v="11" actId="20577"/>
      <pc:docMkLst>
        <pc:docMk/>
      </pc:docMkLst>
      <pc:sldChg chg="modSp">
        <pc:chgData name="" userId="612a21a50ab74c0a" providerId="LiveId" clId="{5869B3AC-9D8E-471D-BEC5-3F33D2C4CA3A}" dt="2023-10-04T09:10:30.790" v="11" actId="20577"/>
        <pc:sldMkLst>
          <pc:docMk/>
          <pc:sldMk cId="2130565402" sldId="277"/>
        </pc:sldMkLst>
        <pc:spChg chg="mod">
          <ac:chgData name="" userId="612a21a50ab74c0a" providerId="LiveId" clId="{5869B3AC-9D8E-471D-BEC5-3F33D2C4CA3A}" dt="2023-10-04T09:10:30.790" v="11" actId="20577"/>
          <ac:spMkLst>
            <pc:docMk/>
            <pc:sldMk cId="2130565402" sldId="277"/>
            <ac:spMk id="9" creationId="{02E786E3-CB01-41CD-9870-A0C5306A6C6C}"/>
          </ac:spMkLst>
        </pc:spChg>
      </pc:sldChg>
      <pc:sldChg chg="modSp">
        <pc:chgData name="" userId="612a21a50ab74c0a" providerId="LiveId" clId="{5869B3AC-9D8E-471D-BEC5-3F33D2C4CA3A}" dt="2023-10-04T09:10:13.625" v="2" actId="1076"/>
        <pc:sldMkLst>
          <pc:docMk/>
          <pc:sldMk cId="3303491871" sldId="288"/>
        </pc:sldMkLst>
        <pc:spChg chg="mod">
          <ac:chgData name="" userId="612a21a50ab74c0a" providerId="LiveId" clId="{5869B3AC-9D8E-471D-BEC5-3F33D2C4CA3A}" dt="2023-10-04T09:10:13.625" v="2" actId="1076"/>
          <ac:spMkLst>
            <pc:docMk/>
            <pc:sldMk cId="3303491871" sldId="288"/>
            <ac:spMk id="8" creationId="{02C0B416-47B7-471F-9B73-12AEC06F6FC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8F301-035D-4B9B-8800-F682A38F44C3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34E69-5A60-4B2D-96C7-54ABCB6D5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89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962F9-2ADF-45FA-B2B7-606AE738DAEA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0F48-4CBB-4AB5-9F5E-A3CBD78EB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929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962F9-2ADF-45FA-B2B7-606AE738DAEA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0F48-4CBB-4AB5-9F5E-A3CBD78EB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919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962F9-2ADF-45FA-B2B7-606AE738DAEA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0F48-4CBB-4AB5-9F5E-A3CBD78EB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17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962F9-2ADF-45FA-B2B7-606AE738DAEA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0F48-4CBB-4AB5-9F5E-A3CBD78EB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914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962F9-2ADF-45FA-B2B7-606AE738DAEA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0F48-4CBB-4AB5-9F5E-A3CBD78EB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119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962F9-2ADF-45FA-B2B7-606AE738DAEA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0F48-4CBB-4AB5-9F5E-A3CBD78EB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376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962F9-2ADF-45FA-B2B7-606AE738DAEA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0F48-4CBB-4AB5-9F5E-A3CBD78EB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33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962F9-2ADF-45FA-B2B7-606AE738DAEA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0F48-4CBB-4AB5-9F5E-A3CBD78EB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14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962F9-2ADF-45FA-B2B7-606AE738DAEA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0F48-4CBB-4AB5-9F5E-A3CBD78EB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55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962F9-2ADF-45FA-B2B7-606AE738DAEA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0F48-4CBB-4AB5-9F5E-A3CBD78EB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15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962F9-2ADF-45FA-B2B7-606AE738DAEA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0F48-4CBB-4AB5-9F5E-A3CBD78EB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198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962F9-2ADF-45FA-B2B7-606AE738DAEA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60F48-4CBB-4AB5-9F5E-A3CBD78EB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78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270E6C-35CC-4A8E-817C-574604C34E93}"/>
              </a:ext>
            </a:extLst>
          </p:cNvPr>
          <p:cNvSpPr/>
          <p:nvPr/>
        </p:nvSpPr>
        <p:spPr>
          <a:xfrm>
            <a:off x="0" y="0"/>
            <a:ext cx="12192000" cy="1737360"/>
          </a:xfrm>
          <a:prstGeom prst="rect">
            <a:avLst/>
          </a:prstGeom>
          <a:gradFill>
            <a:gsLst>
              <a:gs pos="0">
                <a:srgbClr val="03CAC5"/>
              </a:gs>
              <a:gs pos="100000">
                <a:srgbClr val="AAEB57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Рисунок 3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994" y="582295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F550BD-8F64-4E11-B908-E2683B561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8827" y="368300"/>
            <a:ext cx="1255186" cy="1034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F798B490-9AA3-4765-A5B7-F56BF4C01E00}"/>
              </a:ext>
            </a:extLst>
          </p:cNvPr>
          <p:cNvSpPr txBox="1">
            <a:spLocks/>
          </p:cNvSpPr>
          <p:nvPr/>
        </p:nvSpPr>
        <p:spPr>
          <a:xfrm>
            <a:off x="315881" y="539749"/>
            <a:ext cx="7373392" cy="691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Bold" panose="00000900000000000000" pitchFamily="2" charset="-52"/>
                <a:ea typeface="+mn-ea"/>
                <a:cs typeface="Arial" panose="020B0604020202020204" pitchFamily="34" charset="0"/>
              </a:rPr>
              <a:t>Уважаемый стартап</a:t>
            </a:r>
            <a:r>
              <a:rPr kumimoji="0" lang="en-US" alt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Bold" panose="00000900000000000000" pitchFamily="2" charset="-52"/>
                <a:ea typeface="+mn-ea"/>
                <a:cs typeface="Arial" panose="020B0604020202020204" pitchFamily="34" charset="0"/>
              </a:rPr>
              <a:t>!</a:t>
            </a:r>
            <a:endParaRPr kumimoji="0" lang="ru-RU" alt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ExtraBold" panose="00000900000000000000" pitchFamily="2" charset="-52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F74E7-B1B1-44BF-9C04-B6D21B4256D0}"/>
              </a:ext>
            </a:extLst>
          </p:cNvPr>
          <p:cNvSpPr txBox="1"/>
          <p:nvPr/>
        </p:nvSpPr>
        <p:spPr>
          <a:xfrm>
            <a:off x="315880" y="1900056"/>
            <a:ext cx="11479293" cy="2840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Рекомендуется использовать данный шаблон для презентации.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Допускается использование своего шаблона с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Bold" panose="00000700000000000000" pitchFamily="2" charset="-52"/>
                <a:cs typeface="Arial" panose="020B0604020202020204" pitchFamily="34" charset="0"/>
              </a:rPr>
              <a:t>обязательным сохранением всех разделов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, указанных в рекомендованном шаблоне.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Презентацию нужно оформить на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Bold" panose="00000700000000000000" pitchFamily="2" charset="-52"/>
                <a:cs typeface="Arial" panose="020B0604020202020204" pitchFamily="34" charset="0"/>
              </a:rPr>
              <a:t>русском языке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Внимательно прочитайте 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Bold" panose="00000700000000000000" pitchFamily="2" charset="-52"/>
                <a:cs typeface="Arial" panose="020B0604020202020204" pitchFamily="34" charset="0"/>
              </a:rPr>
              <a:t>критерии оценки проекта на заочном этапе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 и убедитесь в том, что на слайдах достаточно информации для оценки.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Ограничьтесь максимум 20 слайдами, не перегружайте их информацией.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0B416-47B7-471F-9B73-12AEC06F6FCE}"/>
              </a:ext>
            </a:extLst>
          </p:cNvPr>
          <p:cNvSpPr txBox="1"/>
          <p:nvPr/>
        </p:nvSpPr>
        <p:spPr>
          <a:xfrm>
            <a:off x="304720" y="5715053"/>
            <a:ext cx="5880927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Удачи!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С уважением,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Организаторы конкурса </a:t>
            </a:r>
            <a:r>
              <a:rPr kumimoji="0" lang="ru-RU" altLang="ru-RU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ФармБиоТех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330349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270E6C-35CC-4A8E-817C-574604C34E93}"/>
              </a:ext>
            </a:extLst>
          </p:cNvPr>
          <p:cNvSpPr/>
          <p:nvPr/>
        </p:nvSpPr>
        <p:spPr>
          <a:xfrm>
            <a:off x="0" y="0"/>
            <a:ext cx="12192000" cy="1737360"/>
          </a:xfrm>
          <a:prstGeom prst="rect">
            <a:avLst/>
          </a:prstGeom>
          <a:gradFill>
            <a:gsLst>
              <a:gs pos="0">
                <a:srgbClr val="03CAC5"/>
              </a:gs>
              <a:gs pos="100000">
                <a:srgbClr val="AAEB57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Рисунок 3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994" y="582295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F550BD-8F64-4E11-B908-E2683B561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8827" y="368300"/>
            <a:ext cx="1255186" cy="1034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F798B490-9AA3-4765-A5B7-F56BF4C01E00}"/>
              </a:ext>
            </a:extLst>
          </p:cNvPr>
          <p:cNvSpPr txBox="1">
            <a:spLocks/>
          </p:cNvSpPr>
          <p:nvPr/>
        </p:nvSpPr>
        <p:spPr>
          <a:xfrm>
            <a:off x="315880" y="513871"/>
            <a:ext cx="8538559" cy="80050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altLang="ru-RU" sz="4000" dirty="0">
                <a:solidFill>
                  <a:schemeClr val="bg1"/>
                </a:solidFill>
                <a:latin typeface="Montserrat ExtraBold" panose="00000900000000000000" pitchFamily="2" charset="-52"/>
                <a:cs typeface="Arial" panose="020B0604020202020204" pitchFamily="34" charset="0"/>
              </a:rPr>
              <a:t>Предложение для партнера программы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E786E3-CB01-41CD-9870-A0C5306A6C6C}"/>
              </a:ext>
            </a:extLst>
          </p:cNvPr>
          <p:cNvSpPr txBox="1"/>
          <p:nvPr/>
        </p:nvSpPr>
        <p:spPr>
          <a:xfrm>
            <a:off x="304720" y="3110051"/>
            <a:ext cx="11479293" cy="117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SzPct val="150000"/>
              <a:buFont typeface="Montserrat" panose="00000500000000000000" pitchFamily="2" charset="-52"/>
              <a:buChar char="›"/>
            </a:pPr>
            <a:r>
              <a:rPr lang="ru-RU" altLang="ru-RU" sz="2000" dirty="0">
                <a:solidFill>
                  <a:srgbClr val="000000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Как вы видите взаимодействие с партнерами программы?</a:t>
            </a:r>
          </a:p>
          <a:p>
            <a:pPr marL="342900" indent="-342900">
              <a:lnSpc>
                <a:spcPct val="120000"/>
              </a:lnSpc>
              <a:buSzPct val="150000"/>
              <a:buFont typeface="Montserrat" panose="00000500000000000000" pitchFamily="2" charset="-52"/>
              <a:buChar char="›"/>
            </a:pPr>
            <a:r>
              <a:rPr lang="ru-RU" altLang="ru-RU" sz="2000" dirty="0">
                <a:solidFill>
                  <a:srgbClr val="000000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Предложение / Бизнес интерес для партнёров </a:t>
            </a:r>
            <a:r>
              <a:rPr lang="ru-RU" altLang="ru-RU" sz="2000" dirty="0" err="1">
                <a:solidFill>
                  <a:srgbClr val="000000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ФармБиоТех</a:t>
            </a:r>
            <a:r>
              <a:rPr lang="ru-RU" altLang="ru-RU" sz="2000" dirty="0">
                <a:solidFill>
                  <a:srgbClr val="000000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 (включая </a:t>
            </a:r>
            <a:r>
              <a:rPr lang="ru-RU" altLang="ru-RU" sz="2000" dirty="0" err="1">
                <a:solidFill>
                  <a:srgbClr val="000000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верхнеуровневый</a:t>
            </a:r>
            <a:r>
              <a:rPr lang="ru-RU" altLang="ru-RU" sz="2000" dirty="0">
                <a:solidFill>
                  <a:srgbClr val="000000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 план внедрения и необходимые ресурсы)</a:t>
            </a:r>
          </a:p>
        </p:txBody>
      </p:sp>
    </p:spTree>
    <p:extLst>
      <p:ext uri="{BB962C8B-B14F-4D97-AF65-F5344CB8AC3E}">
        <p14:creationId xmlns:p14="http://schemas.microsoft.com/office/powerpoint/2010/main" val="2130565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270E6C-35CC-4A8E-817C-574604C34E93}"/>
              </a:ext>
            </a:extLst>
          </p:cNvPr>
          <p:cNvSpPr/>
          <p:nvPr/>
        </p:nvSpPr>
        <p:spPr>
          <a:xfrm>
            <a:off x="0" y="0"/>
            <a:ext cx="12192000" cy="1737360"/>
          </a:xfrm>
          <a:prstGeom prst="rect">
            <a:avLst/>
          </a:prstGeom>
          <a:gradFill>
            <a:gsLst>
              <a:gs pos="0">
                <a:srgbClr val="03CAC5"/>
              </a:gs>
              <a:gs pos="100000">
                <a:srgbClr val="AAEB57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Рисунок 3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994" y="582295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F550BD-8F64-4E11-B908-E2683B561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8827" y="368300"/>
            <a:ext cx="1255186" cy="1034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F798B490-9AA3-4765-A5B7-F56BF4C01E00}"/>
              </a:ext>
            </a:extLst>
          </p:cNvPr>
          <p:cNvSpPr txBox="1">
            <a:spLocks/>
          </p:cNvSpPr>
          <p:nvPr/>
        </p:nvSpPr>
        <p:spPr>
          <a:xfrm>
            <a:off x="315880" y="306053"/>
            <a:ext cx="9067111" cy="11382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Bold" panose="00000900000000000000" pitchFamily="2" charset="-52"/>
                <a:ea typeface="+mn-ea"/>
                <a:cs typeface="Arial" panose="020B0604020202020204" pitchFamily="34" charset="0"/>
              </a:rPr>
              <a:t>Контактная информация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Bold" panose="00000900000000000000" pitchFamily="2" charset="-52"/>
                <a:ea typeface="+mn-ea"/>
                <a:cs typeface="Arial" panose="020B0604020202020204" pitchFamily="34" charset="0"/>
              </a:rPr>
              <a:t>стартапа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E786E3-CB01-41CD-9870-A0C5306A6C6C}"/>
              </a:ext>
            </a:extLst>
          </p:cNvPr>
          <p:cNvSpPr txBox="1"/>
          <p:nvPr/>
        </p:nvSpPr>
        <p:spPr>
          <a:xfrm>
            <a:off x="-1025637" y="3212659"/>
            <a:ext cx="11479293" cy="43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Montserrat" panose="00000500000000000000" pitchFamily="2" charset="-52"/>
              <a:buChar char="›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Перечислите основные контакты, как с вами можно связаться</a:t>
            </a:r>
          </a:p>
        </p:txBody>
      </p:sp>
    </p:spTree>
    <p:extLst>
      <p:ext uri="{BB962C8B-B14F-4D97-AF65-F5344CB8AC3E}">
        <p14:creationId xmlns:p14="http://schemas.microsoft.com/office/powerpoint/2010/main" val="2876999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D6DDD32-8D6F-47CB-8B82-F31AF17A2513}"/>
              </a:ext>
            </a:extLst>
          </p:cNvPr>
          <p:cNvSpPr/>
          <p:nvPr/>
        </p:nvSpPr>
        <p:spPr>
          <a:xfrm>
            <a:off x="0" y="0"/>
            <a:ext cx="12192000" cy="1737360"/>
          </a:xfrm>
          <a:prstGeom prst="rect">
            <a:avLst/>
          </a:prstGeom>
          <a:gradFill>
            <a:gsLst>
              <a:gs pos="0">
                <a:srgbClr val="03CAC5"/>
              </a:gs>
              <a:gs pos="100000">
                <a:srgbClr val="AAEB57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1">
            <a:extLst>
              <a:ext uri="{FF2B5EF4-FFF2-40B4-BE49-F238E27FC236}">
                <a16:creationId xmlns:a16="http://schemas.microsoft.com/office/drawing/2014/main" id="{E33FFBCB-F7C1-462A-B1F2-5E0161553AAA}"/>
              </a:ext>
            </a:extLst>
          </p:cNvPr>
          <p:cNvSpPr/>
          <p:nvPr/>
        </p:nvSpPr>
        <p:spPr>
          <a:xfrm>
            <a:off x="407988" y="2010947"/>
            <a:ext cx="1836738" cy="633413"/>
          </a:xfrm>
          <a:prstGeom prst="rect">
            <a:avLst/>
          </a:prstGeom>
          <a:solidFill>
            <a:srgbClr val="AAEB57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Логотип компании</a:t>
            </a:r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3146314" y="3044279"/>
            <a:ext cx="58993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ExtraBold" panose="00000900000000000000" pitchFamily="2" charset="-52"/>
                <a:ea typeface="+mn-ea"/>
                <a:cs typeface="Arial" panose="020B0604020202020204" pitchFamily="34" charset="0"/>
              </a:rPr>
              <a:t>Название проекта</a:t>
            </a:r>
            <a:endParaRPr kumimoji="1" lang="ru-RU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ExtraBold" panose="00000900000000000000" pitchFamily="2" charset="-52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Рисунок 3" descr="image001">
            <a:extLst>
              <a:ext uri="{FF2B5EF4-FFF2-40B4-BE49-F238E27FC236}">
                <a16:creationId xmlns:a16="http://schemas.microsoft.com/office/drawing/2014/main" id="{C06BA89C-7B8B-4DF9-BC1C-D439F3EE4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994" y="582295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078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270E6C-35CC-4A8E-817C-574604C34E93}"/>
              </a:ext>
            </a:extLst>
          </p:cNvPr>
          <p:cNvSpPr/>
          <p:nvPr/>
        </p:nvSpPr>
        <p:spPr>
          <a:xfrm>
            <a:off x="0" y="0"/>
            <a:ext cx="12192000" cy="1737360"/>
          </a:xfrm>
          <a:prstGeom prst="rect">
            <a:avLst/>
          </a:prstGeom>
          <a:gradFill>
            <a:gsLst>
              <a:gs pos="0">
                <a:srgbClr val="03CAC5"/>
              </a:gs>
              <a:gs pos="100000">
                <a:srgbClr val="AAEB57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Рисунок 3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994" y="582295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F550BD-8F64-4E11-B908-E2683B561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8827" y="368300"/>
            <a:ext cx="1255186" cy="1034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F798B490-9AA3-4765-A5B7-F56BF4C01E00}"/>
              </a:ext>
            </a:extLst>
          </p:cNvPr>
          <p:cNvSpPr txBox="1">
            <a:spLocks/>
          </p:cNvSpPr>
          <p:nvPr/>
        </p:nvSpPr>
        <p:spPr>
          <a:xfrm>
            <a:off x="315880" y="316345"/>
            <a:ext cx="8538559" cy="2691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Bold" panose="00000900000000000000" pitchFamily="2" charset="-52"/>
                <a:ea typeface="+mn-ea"/>
                <a:cs typeface="Arial" panose="020B0604020202020204" pitchFamily="34" charset="0"/>
              </a:rPr>
              <a:t>Номинация конкурса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F74E7-B1B1-44BF-9C04-B6D21B4256D0}"/>
              </a:ext>
            </a:extLst>
          </p:cNvPr>
          <p:cNvSpPr txBox="1"/>
          <p:nvPr/>
        </p:nvSpPr>
        <p:spPr>
          <a:xfrm>
            <a:off x="315880" y="1953845"/>
            <a:ext cx="11479293" cy="2273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Обращаем Ваше внимание, что проект должен соответствовать областям и направлениям отбора конкурса (в соответствии</a:t>
            </a:r>
            <a:b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</a:b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с информацией на сайте и в конкурсной документации.</a:t>
            </a:r>
            <a:b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</a:b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Пожалуйста, укажите область, которой соответствует ваш продукт:</a:t>
            </a:r>
          </a:p>
        </p:txBody>
      </p:sp>
    </p:spTree>
    <p:extLst>
      <p:ext uri="{BB962C8B-B14F-4D97-AF65-F5344CB8AC3E}">
        <p14:creationId xmlns:p14="http://schemas.microsoft.com/office/powerpoint/2010/main" val="5888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270E6C-35CC-4A8E-817C-574604C34E93}"/>
              </a:ext>
            </a:extLst>
          </p:cNvPr>
          <p:cNvSpPr/>
          <p:nvPr/>
        </p:nvSpPr>
        <p:spPr>
          <a:xfrm>
            <a:off x="0" y="0"/>
            <a:ext cx="12192000" cy="1737360"/>
          </a:xfrm>
          <a:prstGeom prst="rect">
            <a:avLst/>
          </a:prstGeom>
          <a:gradFill>
            <a:gsLst>
              <a:gs pos="0">
                <a:srgbClr val="03CAC5"/>
              </a:gs>
              <a:gs pos="100000">
                <a:srgbClr val="AAEB57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Рисунок 3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994" y="582295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F550BD-8F64-4E11-B908-E2683B561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8827" y="368300"/>
            <a:ext cx="1255186" cy="1034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F798B490-9AA3-4765-A5B7-F56BF4C01E00}"/>
              </a:ext>
            </a:extLst>
          </p:cNvPr>
          <p:cNvSpPr txBox="1">
            <a:spLocks/>
          </p:cNvSpPr>
          <p:nvPr/>
        </p:nvSpPr>
        <p:spPr>
          <a:xfrm>
            <a:off x="315880" y="644123"/>
            <a:ext cx="8538559" cy="800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Bold" panose="00000900000000000000" pitchFamily="2" charset="-52"/>
                <a:ea typeface="+mn-ea"/>
                <a:cs typeface="Arial" panose="020B0604020202020204" pitchFamily="34" charset="0"/>
              </a:rPr>
              <a:t>Решаемая проблема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F74E7-B1B1-44BF-9C04-B6D21B4256D0}"/>
              </a:ext>
            </a:extLst>
          </p:cNvPr>
          <p:cNvSpPr txBox="1"/>
          <p:nvPr/>
        </p:nvSpPr>
        <p:spPr>
          <a:xfrm>
            <a:off x="304720" y="2111058"/>
            <a:ext cx="11479293" cy="315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В чем заключается решаемая Вами проблема? Важно использовать качественные и количественные показатели (данные о заболеваемости / смертности и т.п.).</a:t>
            </a:r>
            <a:b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</a:b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Кто сталкивается с этой проблемой? Иными словами, кто ваши пациенты.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292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270E6C-35CC-4A8E-817C-574604C34E93}"/>
              </a:ext>
            </a:extLst>
          </p:cNvPr>
          <p:cNvSpPr/>
          <p:nvPr/>
        </p:nvSpPr>
        <p:spPr>
          <a:xfrm>
            <a:off x="0" y="0"/>
            <a:ext cx="12192000" cy="1737360"/>
          </a:xfrm>
          <a:prstGeom prst="rect">
            <a:avLst/>
          </a:prstGeom>
          <a:gradFill>
            <a:gsLst>
              <a:gs pos="0">
                <a:srgbClr val="03CAC5"/>
              </a:gs>
              <a:gs pos="100000">
                <a:srgbClr val="AAEB57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Рисунок 3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994" y="582295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F550BD-8F64-4E11-B908-E2683B561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8827" y="368300"/>
            <a:ext cx="1255186" cy="1034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F798B490-9AA3-4765-A5B7-F56BF4C01E00}"/>
              </a:ext>
            </a:extLst>
          </p:cNvPr>
          <p:cNvSpPr txBox="1">
            <a:spLocks/>
          </p:cNvSpPr>
          <p:nvPr/>
        </p:nvSpPr>
        <p:spPr>
          <a:xfrm>
            <a:off x="315880" y="644123"/>
            <a:ext cx="8538559" cy="800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Bold" panose="00000900000000000000" pitchFamily="2" charset="-52"/>
                <a:ea typeface="+mn-ea"/>
                <a:cs typeface="Arial" panose="020B0604020202020204" pitchFamily="34" charset="0"/>
              </a:rPr>
              <a:t>Решение / Технология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F74E7-B1B1-44BF-9C04-B6D21B4256D0}"/>
              </a:ext>
            </a:extLst>
          </p:cNvPr>
          <p:cNvSpPr txBox="1"/>
          <p:nvPr/>
        </p:nvSpPr>
        <p:spPr>
          <a:xfrm>
            <a:off x="304721" y="2111058"/>
            <a:ext cx="2334308" cy="568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2" charset="-52"/>
                <a:ea typeface="+mn-ea"/>
                <a:cs typeface="Arial" panose="020B0604020202020204" pitchFamily="34" charset="0"/>
              </a:rPr>
              <a:t>Опишите: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E786E3-CB01-41CD-9870-A0C5306A6C6C}"/>
              </a:ext>
            </a:extLst>
          </p:cNvPr>
          <p:cNvSpPr txBox="1"/>
          <p:nvPr/>
        </p:nvSpPr>
        <p:spPr>
          <a:xfrm>
            <a:off x="323501" y="3203067"/>
            <a:ext cx="11479293" cy="2648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Montserrat" panose="00000500000000000000" pitchFamily="2" charset="-52"/>
              <a:buChar char="›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Описание разрабатываемого продукта. Класс препарата, основная информация о нем.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Montserrat" panose="00000500000000000000" pitchFamily="2" charset="-52"/>
              <a:buChar char="›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В чем новизна / отличие от существующих аналогов / золотого стандарта терапии?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Montserrat" panose="00000500000000000000" pitchFamily="2" charset="-52"/>
              <a:buChar char="›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Какие преимущества (качественные и количественные)?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Montserrat" panose="00000500000000000000" pitchFamily="2" charset="-52"/>
              <a:buChar char="›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Какие стадии разработки уже проведены, какие ключевые результаты получены?</a:t>
            </a:r>
          </a:p>
        </p:txBody>
      </p:sp>
    </p:spTree>
    <p:extLst>
      <p:ext uri="{BB962C8B-B14F-4D97-AF65-F5344CB8AC3E}">
        <p14:creationId xmlns:p14="http://schemas.microsoft.com/office/powerpoint/2010/main" val="1007860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270E6C-35CC-4A8E-817C-574604C34E93}"/>
              </a:ext>
            </a:extLst>
          </p:cNvPr>
          <p:cNvSpPr/>
          <p:nvPr/>
        </p:nvSpPr>
        <p:spPr>
          <a:xfrm>
            <a:off x="0" y="0"/>
            <a:ext cx="12192000" cy="1737360"/>
          </a:xfrm>
          <a:prstGeom prst="rect">
            <a:avLst/>
          </a:prstGeom>
          <a:gradFill>
            <a:gsLst>
              <a:gs pos="0">
                <a:srgbClr val="03CAC5"/>
              </a:gs>
              <a:gs pos="100000">
                <a:srgbClr val="AAEB57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Рисунок 3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994" y="582295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F550BD-8F64-4E11-B908-E2683B561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8827" y="368300"/>
            <a:ext cx="1255186" cy="1034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F798B490-9AA3-4765-A5B7-F56BF4C01E00}"/>
              </a:ext>
            </a:extLst>
          </p:cNvPr>
          <p:cNvSpPr txBox="1">
            <a:spLocks/>
          </p:cNvSpPr>
          <p:nvPr/>
        </p:nvSpPr>
        <p:spPr>
          <a:xfrm>
            <a:off x="315880" y="644123"/>
            <a:ext cx="8538559" cy="800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Bold" panose="00000900000000000000" pitchFamily="2" charset="-52"/>
                <a:ea typeface="+mn-ea"/>
                <a:cs typeface="Arial" panose="020B0604020202020204" pitchFamily="34" charset="0"/>
              </a:rPr>
              <a:t>Дорожная карта проекта, партнеры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E786E3-CB01-41CD-9870-A0C5306A6C6C}"/>
              </a:ext>
            </a:extLst>
          </p:cNvPr>
          <p:cNvSpPr txBox="1"/>
          <p:nvPr/>
        </p:nvSpPr>
        <p:spPr>
          <a:xfrm>
            <a:off x="304720" y="2825150"/>
            <a:ext cx="11479293" cy="1910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Montserrat" panose="00000500000000000000" pitchFamily="2" charset="-52"/>
              <a:buChar char="›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Планируемые этапы НИОКР и промежуточные целевые показатели.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Montserrat" panose="00000500000000000000" pitchFamily="2" charset="-52"/>
              <a:buChar char="›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Планируемый срок начала коммерциализации разработки.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Montserrat" panose="00000500000000000000" pitchFamily="2" charset="-52"/>
              <a:buChar char="›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Планируемый срок получения регистрационного удостоверения, CE Mark, FDA </a:t>
            </a:r>
            <a:r>
              <a:rPr kumimoji="0" lang="ru-RU" alt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clearance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 и т.д.  (если применимо).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Montserrat" panose="00000500000000000000" pitchFamily="2" charset="-52"/>
              <a:buChar char="›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Партнеры (научные, клинические, индустриальные).</a:t>
            </a:r>
          </a:p>
        </p:txBody>
      </p:sp>
    </p:spTree>
    <p:extLst>
      <p:ext uri="{BB962C8B-B14F-4D97-AF65-F5344CB8AC3E}">
        <p14:creationId xmlns:p14="http://schemas.microsoft.com/office/powerpoint/2010/main" val="3228927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270E6C-35CC-4A8E-817C-574604C34E93}"/>
              </a:ext>
            </a:extLst>
          </p:cNvPr>
          <p:cNvSpPr/>
          <p:nvPr/>
        </p:nvSpPr>
        <p:spPr>
          <a:xfrm>
            <a:off x="0" y="0"/>
            <a:ext cx="12192000" cy="1737360"/>
          </a:xfrm>
          <a:prstGeom prst="rect">
            <a:avLst/>
          </a:prstGeom>
          <a:gradFill>
            <a:gsLst>
              <a:gs pos="0">
                <a:srgbClr val="03CAC5"/>
              </a:gs>
              <a:gs pos="100000">
                <a:srgbClr val="AAEB57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Рисунок 3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994" y="582295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F550BD-8F64-4E11-B908-E2683B561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8827" y="368300"/>
            <a:ext cx="1255186" cy="1034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F798B490-9AA3-4765-A5B7-F56BF4C01E00}"/>
              </a:ext>
            </a:extLst>
          </p:cNvPr>
          <p:cNvSpPr txBox="1">
            <a:spLocks/>
          </p:cNvSpPr>
          <p:nvPr/>
        </p:nvSpPr>
        <p:spPr>
          <a:xfrm>
            <a:off x="315880" y="644123"/>
            <a:ext cx="8538559" cy="800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Bold" panose="00000900000000000000" pitchFamily="2" charset="-52"/>
                <a:ea typeface="+mn-ea"/>
                <a:cs typeface="Arial" panose="020B0604020202020204" pitchFamily="34" charset="0"/>
              </a:rPr>
              <a:t>Рынок и </a:t>
            </a:r>
            <a:r>
              <a:rPr kumimoji="0" lang="en-US" alt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Bold" panose="00000900000000000000" pitchFamily="2" charset="-52"/>
                <a:ea typeface="+mn-ea"/>
                <a:cs typeface="Arial" panose="020B0604020202020204" pitchFamily="34" charset="0"/>
              </a:rPr>
              <a:t>GO TO MARKET</a:t>
            </a:r>
            <a:endParaRPr kumimoji="0" lang="ru-RU" alt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ExtraBold" panose="00000900000000000000" pitchFamily="2" charset="-52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F74E7-B1B1-44BF-9C04-B6D21B4256D0}"/>
              </a:ext>
            </a:extLst>
          </p:cNvPr>
          <p:cNvSpPr txBox="1"/>
          <p:nvPr/>
        </p:nvSpPr>
        <p:spPr>
          <a:xfrm>
            <a:off x="304721" y="2111058"/>
            <a:ext cx="11362560" cy="568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2" charset="-52"/>
                <a:ea typeface="+mn-ea"/>
                <a:cs typeface="Arial" panose="020B0604020202020204" pitchFamily="34" charset="0"/>
              </a:rPr>
              <a:t>Опишите выбранный целевой рынок / сегмент, в т.ч.: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E786E3-CB01-41CD-9870-A0C5306A6C6C}"/>
              </a:ext>
            </a:extLst>
          </p:cNvPr>
          <p:cNvSpPr txBox="1"/>
          <p:nvPr/>
        </p:nvSpPr>
        <p:spPr>
          <a:xfrm>
            <a:off x="356352" y="3078641"/>
            <a:ext cx="11479293" cy="2279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Montserrat" panose="00000500000000000000" pitchFamily="2" charset="-52"/>
              <a:buChar char="›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Параметры целевого рынка и сегмент(ы) рынка, на который ориентирован продукт (объем, темпы роста) [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2" charset="-52"/>
                <a:ea typeface="+mn-ea"/>
                <a:cs typeface="Arial" panose="020B0604020202020204" pitchFamily="34" charset="0"/>
              </a:rPr>
              <a:t>Укажите количественные и качественные параметры, географию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]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Montserrat" panose="00000500000000000000" pitchFamily="2" charset="-52"/>
              <a:buChar char="›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Какую долю на рынке планируется занять [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2" charset="-52"/>
                <a:ea typeface="+mn-ea"/>
                <a:cs typeface="Arial" panose="020B0604020202020204" pitchFamily="34" charset="0"/>
              </a:rPr>
              <a:t>пожалуйста, избегайте грубых ошибок вида «мы займем 1% мирового рынка в ХХХХ млрд. $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].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Montserrat" panose="00000500000000000000" pitchFamily="2" charset="-52"/>
              <a:buChar char="›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Укажите конкурентов, ваши конкурентные преимущества</a:t>
            </a:r>
          </a:p>
        </p:txBody>
      </p:sp>
    </p:spTree>
    <p:extLst>
      <p:ext uri="{BB962C8B-B14F-4D97-AF65-F5344CB8AC3E}">
        <p14:creationId xmlns:p14="http://schemas.microsoft.com/office/powerpoint/2010/main" val="1921933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270E6C-35CC-4A8E-817C-574604C34E93}"/>
              </a:ext>
            </a:extLst>
          </p:cNvPr>
          <p:cNvSpPr/>
          <p:nvPr/>
        </p:nvSpPr>
        <p:spPr>
          <a:xfrm>
            <a:off x="0" y="0"/>
            <a:ext cx="12192000" cy="1737360"/>
          </a:xfrm>
          <a:prstGeom prst="rect">
            <a:avLst/>
          </a:prstGeom>
          <a:gradFill>
            <a:gsLst>
              <a:gs pos="0">
                <a:srgbClr val="03CAC5"/>
              </a:gs>
              <a:gs pos="100000">
                <a:srgbClr val="AAEB57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Рисунок 3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994" y="582295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F550BD-8F64-4E11-B908-E2683B561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8827" y="368300"/>
            <a:ext cx="1255186" cy="1034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F798B490-9AA3-4765-A5B7-F56BF4C01E00}"/>
              </a:ext>
            </a:extLst>
          </p:cNvPr>
          <p:cNvSpPr txBox="1">
            <a:spLocks/>
          </p:cNvSpPr>
          <p:nvPr/>
        </p:nvSpPr>
        <p:spPr>
          <a:xfrm>
            <a:off x="315880" y="513871"/>
            <a:ext cx="8538559" cy="80050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Bold" panose="00000900000000000000" pitchFamily="2" charset="-52"/>
                <a:ea typeface="+mn-ea"/>
                <a:cs typeface="Arial" panose="020B0604020202020204" pitchFamily="34" charset="0"/>
              </a:rPr>
              <a:t>Потенциал защиты интеллектуальной собственности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E786E3-CB01-41CD-9870-A0C5306A6C6C}"/>
              </a:ext>
            </a:extLst>
          </p:cNvPr>
          <p:cNvSpPr txBox="1"/>
          <p:nvPr/>
        </p:nvSpPr>
        <p:spPr>
          <a:xfrm>
            <a:off x="304720" y="3010158"/>
            <a:ext cx="11479293" cy="117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Montserrat" panose="00000500000000000000" pitchFamily="2" charset="-52"/>
              <a:buChar char="›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Существующие объекты интеллектуальной собственности. </a:t>
            </a:r>
            <a:r>
              <a:rPr kumimoji="0" lang="ru-RU" alt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Перечислите патенты (заявки на патенты) и их правообладателей, иные объекты прав.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Montserrat" panose="00000500000000000000" pitchFamily="2" charset="-52"/>
              <a:buChar char="›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Опишите Вашу стратегию защиты интеллектуальной собственности.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3166701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270E6C-35CC-4A8E-817C-574604C34E93}"/>
              </a:ext>
            </a:extLst>
          </p:cNvPr>
          <p:cNvSpPr/>
          <p:nvPr/>
        </p:nvSpPr>
        <p:spPr>
          <a:xfrm>
            <a:off x="0" y="0"/>
            <a:ext cx="12192000" cy="1737360"/>
          </a:xfrm>
          <a:prstGeom prst="rect">
            <a:avLst/>
          </a:prstGeom>
          <a:gradFill>
            <a:gsLst>
              <a:gs pos="0">
                <a:srgbClr val="03CAC5"/>
              </a:gs>
              <a:gs pos="100000">
                <a:srgbClr val="AAEB57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Рисунок 3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994" y="582295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F550BD-8F64-4E11-B908-E2683B561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8827" y="368300"/>
            <a:ext cx="1255186" cy="1034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F798B490-9AA3-4765-A5B7-F56BF4C01E00}"/>
              </a:ext>
            </a:extLst>
          </p:cNvPr>
          <p:cNvSpPr txBox="1">
            <a:spLocks/>
          </p:cNvSpPr>
          <p:nvPr/>
        </p:nvSpPr>
        <p:spPr>
          <a:xfrm>
            <a:off x="315880" y="644123"/>
            <a:ext cx="8538559" cy="800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Bold" panose="00000900000000000000" pitchFamily="2" charset="-52"/>
                <a:ea typeface="+mn-ea"/>
                <a:cs typeface="Arial" panose="020B0604020202020204" pitchFamily="34" charset="0"/>
              </a:rPr>
              <a:t>Команда проекта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E786E3-CB01-41CD-9870-A0C5306A6C6C}"/>
              </a:ext>
            </a:extLst>
          </p:cNvPr>
          <p:cNvSpPr txBox="1"/>
          <p:nvPr/>
        </p:nvSpPr>
        <p:spPr>
          <a:xfrm>
            <a:off x="304720" y="2266695"/>
            <a:ext cx="11479293" cy="1910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Montserrat" panose="00000500000000000000" pitchFamily="2" charset="-52"/>
              <a:buChar char="›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Расскажите о команде в целом и ключевых членах команды и их технических, научных и бизнес компетенциях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Montserrat" panose="00000500000000000000" pitchFamily="2" charset="-52"/>
              <a:buChar char="›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Есть ли эксперты с международным опытом?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Montserrat" panose="00000500000000000000" pitchFamily="2" charset="-52"/>
              <a:buChar char="›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Есть ли у команды опыт успешной реализации аналогичных проектов в прошлом?</a:t>
            </a:r>
          </a:p>
        </p:txBody>
      </p:sp>
    </p:spTree>
    <p:extLst>
      <p:ext uri="{BB962C8B-B14F-4D97-AF65-F5344CB8AC3E}">
        <p14:creationId xmlns:p14="http://schemas.microsoft.com/office/powerpoint/2010/main" val="33837829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3244</TotalTime>
  <Words>437</Words>
  <Application>Microsoft Office PowerPoint</Application>
  <PresentationFormat>Широкоэкранный</PresentationFormat>
  <Paragraphs>48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Calibri</vt:lpstr>
      <vt:lpstr>Arial</vt:lpstr>
      <vt:lpstr>Montserrat ExtraBold</vt:lpstr>
      <vt:lpstr>Montserrat</vt:lpstr>
      <vt:lpstr>Montserrat SemiBold</vt:lpstr>
      <vt:lpstr>Wingdings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Skolkovo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Taskin Ivan</dc:creator>
  <cp:lastModifiedBy>Shcherbakov Sergey</cp:lastModifiedBy>
  <cp:revision>120</cp:revision>
  <dcterms:created xsi:type="dcterms:W3CDTF">2022-08-16T14:21:37Z</dcterms:created>
  <dcterms:modified xsi:type="dcterms:W3CDTF">2023-10-04T09:10:32Z</dcterms:modified>
</cp:coreProperties>
</file>